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94" r:id="rId3"/>
  </p:sldIdLst>
  <p:sldSz cx="12192000" cy="6858000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5882" autoAdjust="0"/>
  </p:normalViewPr>
  <p:slideViewPr>
    <p:cSldViewPr snapToGrid="0">
      <p:cViewPr varScale="1">
        <p:scale>
          <a:sx n="109" d="100"/>
          <a:sy n="109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4002" y="102"/>
      </p:cViewPr>
      <p:guideLst/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slide" Target="slides/slide2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notesMaster" Target="notesMasters/notesMaster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D9893-68F4-44F3-A117-36ACB05CF932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70000"/>
            <a:ext cx="6097587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263" y="4891088"/>
            <a:ext cx="5627687" cy="4003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625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E1DC3-4BCA-40D3-B74D-DD324BA32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55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445BA-98EE-4289-B9F5-6486BC208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E1D8EFC-0913-4A9D-AFE8-D50889AD9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86141F-96D2-4336-B5B6-34A121756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3CFC-3F0F-481C-B718-909E1C058417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AA1A7A-6277-4E20-80AB-224324E9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D51AC3-C5D0-4670-A0FF-F2A1A29D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45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30F301-AB13-4241-A950-003B0CBA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DF70B0-2E1C-4561-BFF9-D47266F99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316842-5DC0-4AA7-A519-A38A3148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315C-91F3-4883-91C1-C5017EF807E9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96A3A7-B46F-4403-85D3-7EC41FFA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BDA41F-92AF-4818-A111-9F9F85E02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34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5EC3C5B-16AC-4138-B849-CD807355C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CE8E8E-BF9D-4177-A9CF-7DA680343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6225F4-0F5E-4FB8-980F-47A4CA4B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C4C4-1EB9-44D6-BCBF-D3008830C808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4042B0-56A6-48DC-80A2-3EEDD84F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E33B5D-638B-4CBB-8529-1B88FADF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27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9F0526-9630-441D-9E70-8830C2825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C03659-8F1E-45CC-89EC-6BBD71111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F5EDC2-117D-4E6B-B762-3C4403E7E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C385-9D43-4728-8A29-C91A1D12B7E5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4C412E-7797-48A6-8D1B-7C97FAE49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7591C0-5443-4AB6-BC8C-2555C5C2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58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299CD3-7C98-4DF2-851F-0608A4E38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826929-AA01-4535-84C4-2FC2EFC1A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CFAB9D-4564-4A44-ABA1-0F4A56F96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00A7-0E82-4521-95EF-5DE22E26A1B9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67244D-EE90-4D63-9993-0E5F90B4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D74B13-C356-4D53-AD66-0B6750A6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52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1AC23D-738E-49B6-9F60-0CF586EFC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AE98DC-F01D-4634-87FB-2942EE1D5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52EF77-77DA-4E94-8C9C-EC6EE96EE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560998-1D41-474B-81C5-A18790FB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A1A9-22B9-4EC9-A4FF-B285D6398639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9FD51-75FE-4943-B918-3581A85F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7F2DA9-A56A-4421-9A77-6D18D5B2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96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CCA206-058A-4A60-9D37-93D1339DC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2D2325-65B0-4E75-A8A7-9F4CFB504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12274A-E478-4F91-B299-D2B6FFB17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B30E4CD-5294-4DCD-BE88-B5602BE30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C86834-05AE-4405-9E60-409172B91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D64B3B-CAEF-4227-B772-D6400DDE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A1B-BDB5-4BCA-A8D0-EB68823A9E61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55F82B-1CF1-4A76-8759-382D3E1B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34DCF5-22A8-4EB3-8923-0ACC60C8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66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7ACBF6-6DA2-4935-8391-D93AAD32F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5D2695-C695-4273-8AED-97EC1FE86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0802-368E-4784-8213-B432F4AC1DB3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C77F79-1A82-463D-BB8D-9A0B4A71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15A34B-88AC-4E2F-B9E8-3AA629B4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78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714C18-40F7-4FF1-A436-63C2B988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D6AD-EA30-4207-AB6C-1F4033B4C4EE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A9962C-909C-4AFA-82FE-776979F30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5516AB-6CB0-4F09-BF5E-D03606DE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0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17824-55AA-43BD-8075-D23384E7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994A3-01B4-43EF-8B69-AC6DCC23C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BD5B1A-BC9D-431B-8F5E-3AF8C0A5A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DD4502-6388-43A4-AD9F-26225053B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6729-35DD-4C40-8ACF-2481E0656187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408516-B5FB-408C-9540-AD54BDDE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7C6112-84FA-4795-B52B-F9EEDCA7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34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5B6907-A5DF-4CAC-853E-1F3EE8300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68EBDA7-7418-4B1E-999E-CB1908C6C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C566A7-B9FC-4CA7-8629-1E8AAE68B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E1CAEE-CB7F-4771-AC92-E5E4828C9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3508-C1B9-4B5B-8FCB-58F933DF34C2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184C88-CB8A-490C-A33C-4A5A286F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E5712A-4566-47A3-BFE0-F9000DCD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211294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20899D-D007-4184-BBF3-30BA58ADB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955E0C-0FD0-4E44-963B-EB40F84CB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C74C1C-365F-4CB7-834B-37210FB883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1EEE-1E4A-494A-A413-50CD0FBD9E93}" type="datetime1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8480C7-7EC3-4F3B-89EF-F3F9C245C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F28F26-4A19-42AF-9232-CC48F2732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06CE-8067-48D7-AF0E-C8BE3AB36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8F361F-A6B3-4111-9682-632A4A7D4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en-US" altLang="ja-JP" kern="100" dirty="0">
              <a:effectLst/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「ロボットは心を持つか」　授業計画</a:t>
            </a:r>
            <a:endParaRPr lang="en-US" altLang="ja-JP" kern="100" dirty="0">
              <a:effectLst/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altLang="ja-JP" kern="100" dirty="0"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ja-JP" altLang="ja-JP" kern="100" dirty="0">
                <a:solidFill>
                  <a:srgbClr val="00B0F0"/>
                </a:solidFill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１時限目</a:t>
            </a:r>
            <a:endParaRPr lang="en-US" altLang="ja-JP" kern="100" dirty="0">
              <a:solidFill>
                <a:srgbClr val="00B0F0"/>
              </a:solidFill>
              <a:effectLst/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導入　本文読解前の自分の考え</a:t>
            </a:r>
            <a:endParaRPr lang="en-US" altLang="ja-JP" kern="100" dirty="0">
              <a:effectLst/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→言語活動</a:t>
            </a:r>
            <a:endParaRPr lang="en-US" altLang="ja-JP" kern="100" dirty="0"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①心とはどのようなものか？</a:t>
            </a:r>
            <a:endParaRPr lang="en-US" altLang="ja-JP" kern="100" dirty="0"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②ロボットは心を持つか？</a:t>
            </a:r>
            <a:endParaRPr lang="en-US" altLang="ja-JP" kern="100" dirty="0"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ja-JP" altLang="ja-JP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ja-JP" altLang="en-US" kern="100" dirty="0">
                <a:solidFill>
                  <a:srgbClr val="00B0F0"/>
                </a:solidFill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２</a:t>
            </a:r>
            <a:r>
              <a:rPr lang="ja-JP" altLang="ja-JP" kern="100" dirty="0">
                <a:solidFill>
                  <a:srgbClr val="00B0F0"/>
                </a:solidFill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～</a:t>
            </a:r>
            <a:r>
              <a:rPr lang="ja-JP" altLang="en-US" kern="100" dirty="0">
                <a:solidFill>
                  <a:srgbClr val="00B0F0"/>
                </a:solidFill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４</a:t>
            </a:r>
            <a:r>
              <a:rPr lang="ja-JP" altLang="ja-JP" kern="100" dirty="0">
                <a:solidFill>
                  <a:srgbClr val="00B0F0"/>
                </a:solidFill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時限目</a:t>
            </a:r>
            <a:endParaRPr lang="en-US" altLang="ja-JP" kern="100" dirty="0">
              <a:solidFill>
                <a:srgbClr val="00B0F0"/>
              </a:solidFill>
              <a:effectLst/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b="1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・本文の読解</a:t>
            </a:r>
            <a:endParaRPr lang="en-US" altLang="ja-JP" b="1" kern="100" dirty="0"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b="1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Ｐ１１７～「ロボットは心を持つか」</a:t>
            </a:r>
            <a:endParaRPr lang="en-US" altLang="ja-JP" kern="100" dirty="0">
              <a:solidFill>
                <a:srgbClr val="00B0F0"/>
              </a:solidFill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altLang="ja-JP" kern="100" dirty="0">
              <a:solidFill>
                <a:srgbClr val="00B0F0"/>
              </a:solidFill>
              <a:effectLst/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ja-JP" altLang="en-US" kern="100" dirty="0">
                <a:solidFill>
                  <a:srgbClr val="00B0F0"/>
                </a:solidFill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５時限目</a:t>
            </a:r>
            <a:r>
              <a:rPr lang="ja-JP" altLang="en-US" kern="100" dirty="0">
                <a:solidFill>
                  <a:srgbClr val="FF0000"/>
                </a:solidFill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（本時）</a:t>
            </a:r>
            <a:endParaRPr lang="en-US" altLang="ja-JP" kern="100" dirty="0">
              <a:solidFill>
                <a:srgbClr val="FF0000"/>
              </a:solidFill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・読み比べ教材の読解</a:t>
            </a:r>
            <a:endParaRPr lang="en-US" altLang="ja-JP" kern="100" dirty="0"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P</a:t>
            </a:r>
            <a:r>
              <a:rPr lang="ja-JP" altLang="en-US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１２４～「そもそも心とは何か」</a:t>
            </a:r>
            <a:endParaRPr lang="en-US" altLang="ja-JP" kern="100" dirty="0"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altLang="ja-JP" kern="100" dirty="0">
              <a:solidFill>
                <a:srgbClr val="00B0F0"/>
              </a:solidFill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ja-JP" altLang="en-US" kern="100" dirty="0">
                <a:solidFill>
                  <a:srgbClr val="00B0F0"/>
                </a:solidFill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６時限目</a:t>
            </a:r>
            <a:endParaRPr lang="en-US" altLang="ja-JP" kern="100" dirty="0">
              <a:solidFill>
                <a:srgbClr val="00B0F0"/>
              </a:solidFill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・まとめ　本文読解後の自分の考え</a:t>
            </a:r>
            <a:endParaRPr lang="en-US" altLang="ja-JP" kern="100" dirty="0"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kern="100" dirty="0">
                <a:solidFill>
                  <a:srgbClr val="00B0F0"/>
                </a:solidFill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→言語活動</a:t>
            </a:r>
            <a:endParaRPr lang="en-US" altLang="ja-JP" kern="100" dirty="0"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ロボットは心を持つか？　</a:t>
            </a:r>
            <a:endParaRPr lang="en-US" altLang="ja-JP" kern="100" dirty="0"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altLang="ja-JP" b="1" kern="100" dirty="0">
              <a:solidFill>
                <a:srgbClr val="00B0F0"/>
              </a:solidFill>
              <a:latin typeface="ＭＳ 明朝" panose="02020609040205080304" pitchFamily="17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b="1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☆本文読解の前後における自分の考えの変化（深化）を明らかにする。</a:t>
            </a:r>
            <a:endParaRPr lang="ja-JP" altLang="ja-JP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A4F78B-EA5D-F7B0-579A-0833A8B1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6CE-8067-48D7-AF0E-C8BE3AB36F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D85EE1D-5DB9-4B6D-9C76-C251E536D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ja-JP" dirty="0">
                <a:solidFill>
                  <a:srgbClr val="00B0F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ChatGPT</a:t>
            </a:r>
            <a:r>
              <a:rPr lang="ja-JP" altLang="en-US" dirty="0">
                <a:solidFill>
                  <a:srgbClr val="00B0F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３．５作　「返さない約束」</a:t>
            </a:r>
            <a:endParaRPr lang="en-US" altLang="ja-JP" dirty="0">
              <a:solidFill>
                <a:srgbClr val="00B0F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舞台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 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高校の図書館。本棚が背後に配置され、静かな雰囲気が漂っている。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（太郎と花子が立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、冷たい視線を交わす）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solidFill>
                  <a:srgbClr val="00B0F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太郎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 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（不機嫌な表情で） 花子、お前、もういい加減にしてくれないか？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花子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 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（苛立ちを隠せず） 何がだって</a:t>
            </a:r>
            <a:r>
              <a:rPr lang="ja-JP" altLang="ja-JP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？何がいい加減って言うの？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solidFill>
                  <a:srgbClr val="00B0F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太郎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 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（怒りをこらえつつ） あの本、返してくれないのか？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花子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 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（不機嫌そうに） あの本？返すつもりなんて全然ないわ。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solidFill>
                  <a:srgbClr val="00B0F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太郎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 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（激怒して） なん</a:t>
            </a:r>
            <a:r>
              <a:rPr lang="ja-JP" altLang="ja-JP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でだよ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！それって約束だろう！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花子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 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（挑発的に） だからどうなのよ？約束だからって、何もかもあなたの思うが</a:t>
            </a:r>
            <a:r>
              <a:rPr lang="ja-JP" altLang="ja-JP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ままに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なるわけじゃないでしょ。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solidFill>
                  <a:srgbClr val="00B0F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太郎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 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（怒りの声で） だから、その本、返してくれないか？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花子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 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（高を括りながら） いいえ、返さないわ。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（図書館の司書が登場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二人を引き離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ja-JP" dirty="0">
                <a:solidFill>
                  <a:schemeClr val="accent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司書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 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（厳格に） 静かになさい！ここは図書館です！</a:t>
            </a:r>
          </a:p>
          <a:p>
            <a:pPr>
              <a:lnSpc>
                <a:spcPct val="110000"/>
              </a:lnSpc>
            </a:pPr>
            <a:endParaRPr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D796E5A-24CF-74ED-33C7-2E8D091F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8377" y="6347557"/>
            <a:ext cx="2743200" cy="365125"/>
          </a:xfrm>
        </p:spPr>
        <p:txBody>
          <a:bodyPr/>
          <a:lstStyle/>
          <a:p>
            <a:fld id="{452B06CE-8067-48D7-AF0E-C8BE3AB36F2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07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24c30c7-6183-4bbf-8f5a-0619846ff2e2_Enabled">
    <vt:lpwstr>true</vt:lpwstr>
  </property>
  <property fmtid="{D5CDD505-2E9C-101B-9397-08002B2CF9AE}" pid="3" name="MSIP_Label_624c30c7-6183-4bbf-8f5a-0619846ff2e2_SetDate">
    <vt:lpwstr>2022-04-13T23:21:17Z</vt:lpwstr>
  </property>
  <property fmtid="{D5CDD505-2E9C-101B-9397-08002B2CF9AE}" pid="4" name="MSIP_Label_624c30c7-6183-4bbf-8f5a-0619846ff2e2_Method">
    <vt:lpwstr>Standard</vt:lpwstr>
  </property>
  <property fmtid="{D5CDD505-2E9C-101B-9397-08002B2CF9AE}" pid="5" name="MSIP_Label_624c30c7-6183-4bbf-8f5a-0619846ff2e2_Name">
    <vt:lpwstr>組織外公開</vt:lpwstr>
  </property>
  <property fmtid="{D5CDD505-2E9C-101B-9397-08002B2CF9AE}" pid="6" name="MSIP_Label_624c30c7-6183-4bbf-8f5a-0619846ff2e2_SiteId">
    <vt:lpwstr>2c12496b-3cf3-4d5b-b8fe-9b6a510058d9</vt:lpwstr>
  </property>
  <property fmtid="{D5CDD505-2E9C-101B-9397-08002B2CF9AE}" pid="7" name="MSIP_Label_624c30c7-6183-4bbf-8f5a-0619846ff2e2_ActionId">
    <vt:lpwstr>43f43d30-8585-451b-9230-cbd895022f76</vt:lpwstr>
  </property>
  <property fmtid="{D5CDD505-2E9C-101B-9397-08002B2CF9AE}" pid="8" name="MSIP_Label_624c30c7-6183-4bbf-8f5a-0619846ff2e2_ContentBits">
    <vt:lpwstr>0</vt:lpwstr>
  </property>
</Properties>
</file>